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Shape 80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4" name="Shape 11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Shape 1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Shape 12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Shape 1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 rot="5400000">
            <a:off x="3239445" y="-459733"/>
            <a:ext cx="4674276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x">
  <p:cSld name="Title, Content and 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607485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07484" y="1600201"/>
            <a:ext cx="538268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6193367" y="1600201"/>
            <a:ext cx="53826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AndObj">
  <p:cSld name="Title, Text,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607485" y="274638"/>
            <a:ext cx="1096856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07484" y="1600201"/>
            <a:ext cx="538268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6193367" y="1600201"/>
            <a:ext cx="53826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1103312" y="1673352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5654493" y="1668870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103313" y="1673352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1103312" y="2249614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5654495" y="1673352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4" type="body"/>
          </p:nvPr>
        </p:nvSpPr>
        <p:spPr>
          <a:xfrm>
            <a:off x="5654495" y="2282952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1103312" y="1676400"/>
            <a:ext cx="8946541" cy="4674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Shape 7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25" Type="http://schemas.openxmlformats.org/officeDocument/2006/relationships/theme" Target="../theme/theme1.xml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21470" cy="417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92347"/>
            <a:ext cx="1522412" cy="23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9412" y="0"/>
            <a:ext cx="1602425" cy="114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9012" y="6096000"/>
            <a:ext cx="993469" cy="761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103312" y="1676400"/>
            <a:ext cx="8946541" cy="4674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5747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9" Type="http://schemas.openxmlformats.org/officeDocument/2006/relationships/image" Target="../media/image15.jpg"/><Relationship Id="rId5" Type="http://schemas.openxmlformats.org/officeDocument/2006/relationships/image" Target="../media/image6.jpg"/><Relationship Id="rId6" Type="http://schemas.openxmlformats.org/officeDocument/2006/relationships/image" Target="../media/image13.jpg"/><Relationship Id="rId7" Type="http://schemas.openxmlformats.org/officeDocument/2006/relationships/image" Target="../media/image31.jpg"/><Relationship Id="rId8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O7eQKSf0LmY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1154953" y="1447800"/>
            <a:ext cx="10791241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81000" lvl="0" marL="0" marR="0" rtl="0" algn="l">
              <a:spcBef>
                <a:spcPts val="0"/>
              </a:spcBef>
              <a:buClr>
                <a:schemeClr val="lt2"/>
              </a:buClr>
              <a:buSzPts val="6000"/>
              <a:buFont typeface="Century Gothic"/>
              <a:buNone/>
            </a:pP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Biology 101:</a:t>
            </a:r>
            <a:b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Physiology: Intro &amp; Digestive System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1154955" y="4777380"/>
            <a:ext cx="8825658" cy="1356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SECTION 02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DR. ANAND</a:t>
            </a:r>
          </a:p>
          <a:p>
            <a:pPr indent="-10160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MARCH 15,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2236688" y="6858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Digestive systems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3333" l="0" r="0" t="0"/>
          <a:stretch/>
        </p:blipFill>
        <p:spPr>
          <a:xfrm>
            <a:off x="1966813" y="1295400"/>
            <a:ext cx="8575675" cy="5276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2465288" y="1447800"/>
            <a:ext cx="3282950" cy="457200"/>
          </a:xfrm>
          <a:prstGeom prst="rect">
            <a:avLst/>
          </a:prstGeom>
          <a:solidFill>
            <a:srgbClr val="FFCC1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1800" u="none" cap="none" strike="noStrike">
                <a:solidFill>
                  <a:srgbClr val="0F116A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Everybody’s got one!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2999" l="0" r="0" t="0"/>
          <a:stretch/>
        </p:blipFill>
        <p:spPr>
          <a:xfrm>
            <a:off x="1581238" y="395288"/>
            <a:ext cx="8445160" cy="636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6621550" y="388938"/>
            <a:ext cx="3760788" cy="438150"/>
          </a:xfrm>
          <a:prstGeom prst="rect">
            <a:avLst/>
          </a:prstGeom>
          <a:solidFill>
            <a:srgbClr val="FFCC18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r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digestive system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1-13-HumanDigestiveSys-NL" id="267" name="Shape 267"/>
          <p:cNvPicPr preferRelativeResize="0"/>
          <p:nvPr/>
        </p:nvPicPr>
        <p:blipFill rotWithShape="1">
          <a:blip r:embed="rId3">
            <a:alphaModFix/>
          </a:blip>
          <a:srcRect b="3600" l="0" r="0" t="0"/>
          <a:stretch/>
        </p:blipFill>
        <p:spPr>
          <a:xfrm>
            <a:off x="1071279" y="481013"/>
            <a:ext cx="8508563" cy="6376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Shape 268"/>
          <p:cNvCxnSpPr/>
          <p:nvPr/>
        </p:nvCxnSpPr>
        <p:spPr>
          <a:xfrm rot="10800000">
            <a:off x="3101785" y="1447800"/>
            <a:ext cx="1447800" cy="53340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Shape 269"/>
          <p:cNvCxnSpPr/>
          <p:nvPr/>
        </p:nvCxnSpPr>
        <p:spPr>
          <a:xfrm flipH="1">
            <a:off x="5692585" y="1793875"/>
            <a:ext cx="1887538" cy="2625725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" name="Shape 270"/>
          <p:cNvGrpSpPr/>
          <p:nvPr/>
        </p:nvGrpSpPr>
        <p:grpSpPr>
          <a:xfrm>
            <a:off x="5243323" y="3108325"/>
            <a:ext cx="4476750" cy="2606675"/>
            <a:chOff x="2837" y="1958"/>
            <a:chExt cx="2820" cy="1642"/>
          </a:xfrm>
        </p:grpSpPr>
        <p:cxnSp>
          <p:nvCxnSpPr>
            <p:cNvPr id="271" name="Shape 271"/>
            <p:cNvCxnSpPr/>
            <p:nvPr/>
          </p:nvCxnSpPr>
          <p:spPr>
            <a:xfrm flipH="1">
              <a:off x="2837" y="3120"/>
              <a:ext cx="1003" cy="480"/>
            </a:xfrm>
            <a:prstGeom prst="straightConnector1">
              <a:avLst/>
            </a:prstGeom>
            <a:noFill/>
            <a:ln cap="flat" cmpd="sng" w="57150">
              <a:solidFill>
                <a:schemeClr val="hlink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" name="Shape 272"/>
            <p:cNvSpPr txBox="1"/>
            <p:nvPr/>
          </p:nvSpPr>
          <p:spPr>
            <a:xfrm>
              <a:off x="3838" y="1958"/>
              <a:ext cx="1819" cy="1167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CC0000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sng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small intestines</a:t>
              </a:r>
            </a:p>
            <a:p>
              <a:pPr indent="0" lvl="0" marL="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▪breakdown food</a:t>
              </a:r>
            </a:p>
            <a:p>
              <a:pPr indent="0" lvl="0" marL="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- proteins</a:t>
              </a:r>
            </a:p>
            <a:p>
              <a:pPr indent="0" lvl="0" marL="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- starch</a:t>
              </a:r>
            </a:p>
            <a:p>
              <a:pPr indent="0" lvl="0" marL="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- fats</a:t>
              </a:r>
            </a:p>
            <a:p>
              <a:pPr indent="0" lvl="0" marL="0" marR="0" rtl="0" algn="l">
                <a:lnSpc>
                  <a:spcPct val="50000"/>
                </a:lnSpc>
                <a:spcBef>
                  <a:spcPts val="1000"/>
                </a:spcBef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▪absorb nutrients</a:t>
              </a:r>
            </a:p>
          </p:txBody>
        </p:sp>
      </p:grpSp>
      <p:sp>
        <p:nvSpPr>
          <p:cNvPr id="273" name="Shape 273"/>
          <p:cNvSpPr txBox="1"/>
          <p:nvPr/>
        </p:nvSpPr>
        <p:spPr>
          <a:xfrm>
            <a:off x="7292785" y="400050"/>
            <a:ext cx="2468563" cy="15097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stomach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▪kills germs 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▪break up food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▪digest proteins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▪store food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2034985" y="292100"/>
            <a:ext cx="2352675" cy="15097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mouth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F116A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break up food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▪digest starch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▪kill germs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▪moisten food</a:t>
            </a:r>
          </a:p>
        </p:txBody>
      </p:sp>
      <p:cxnSp>
        <p:nvCxnSpPr>
          <p:cNvPr id="275" name="Shape 275"/>
          <p:cNvCxnSpPr/>
          <p:nvPr/>
        </p:nvCxnSpPr>
        <p:spPr>
          <a:xfrm rot="10800000">
            <a:off x="3587560" y="4238625"/>
            <a:ext cx="1503363" cy="714375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Shape 276"/>
          <p:cNvSpPr txBox="1"/>
          <p:nvPr/>
        </p:nvSpPr>
        <p:spPr>
          <a:xfrm>
            <a:off x="739585" y="3749675"/>
            <a:ext cx="3349625" cy="9001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wrap="square" tIns="91425">
            <a:noAutofit/>
          </a:bodyPr>
          <a:lstStyle/>
          <a:p>
            <a:pPr indent="-111125" lvl="0" marL="111125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pancreas</a:t>
            </a:r>
          </a:p>
          <a:p>
            <a:pPr indent="-111125" lvl="0" marL="111125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▪produces enzymes to </a:t>
            </a:r>
          </a:p>
          <a:p>
            <a:pPr indent="-111125" lvl="0" marL="111125" marR="0" rtl="0" algn="l">
              <a:lnSpc>
                <a:spcPct val="50000"/>
              </a:lnSpc>
              <a:spcBef>
                <a:spcPts val="1000"/>
              </a:spcBef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digest proteins &amp; starch</a:t>
            </a:r>
          </a:p>
        </p:txBody>
      </p:sp>
      <p:cxnSp>
        <p:nvCxnSpPr>
          <p:cNvPr id="277" name="Shape 277"/>
          <p:cNvCxnSpPr/>
          <p:nvPr/>
        </p:nvCxnSpPr>
        <p:spPr>
          <a:xfrm rot="10800000">
            <a:off x="3619310" y="2736850"/>
            <a:ext cx="1090613" cy="137795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Shape 278"/>
          <p:cNvSpPr txBox="1"/>
          <p:nvPr/>
        </p:nvSpPr>
        <p:spPr>
          <a:xfrm>
            <a:off x="782448" y="2127250"/>
            <a:ext cx="3119437" cy="12049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0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liver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▪produces bile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stored in gall bladder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▪break up fats</a:t>
            </a:r>
          </a:p>
        </p:txBody>
      </p:sp>
      <p:cxnSp>
        <p:nvCxnSpPr>
          <p:cNvPr id="279" name="Shape 279"/>
          <p:cNvCxnSpPr/>
          <p:nvPr/>
        </p:nvCxnSpPr>
        <p:spPr>
          <a:xfrm rot="10800000">
            <a:off x="6073585" y="5791200"/>
            <a:ext cx="1138238" cy="414338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Shape 280"/>
          <p:cNvSpPr txBox="1"/>
          <p:nvPr/>
        </p:nvSpPr>
        <p:spPr>
          <a:xfrm>
            <a:off x="7032808" y="6019800"/>
            <a:ext cx="2409825" cy="600164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CC0000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rIns="91425" wrap="square" tIns="914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large intestines</a:t>
            </a:r>
          </a:p>
          <a:p>
            <a:pPr indent="0" lvl="0" marL="0" marR="0" rtl="0" algn="l">
              <a:lnSpc>
                <a:spcPct val="50000"/>
              </a:lnSpc>
              <a:spcBef>
                <a:spcPts val="1000"/>
              </a:spcBef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absorb water</a:t>
            </a:r>
          </a:p>
        </p:txBody>
      </p:sp>
      <p:sp>
        <p:nvSpPr>
          <p:cNvPr id="281" name="Shape 281"/>
          <p:cNvSpPr/>
          <p:nvPr/>
        </p:nvSpPr>
        <p:spPr>
          <a:xfrm>
            <a:off x="5332129" y="6488668"/>
            <a:ext cx="1059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Rectum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043715" y="6455608"/>
            <a:ext cx="31261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Vestigial Organ: Appendix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2481072" y="6152396"/>
            <a:ext cx="840352" cy="336272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Shape 288"/>
          <p:cNvGrpSpPr/>
          <p:nvPr/>
        </p:nvGrpSpPr>
        <p:grpSpPr>
          <a:xfrm>
            <a:off x="7069601" y="2809875"/>
            <a:ext cx="1461356" cy="1068388"/>
            <a:chOff x="3962" y="1770"/>
            <a:chExt cx="921" cy="673"/>
          </a:xfrm>
        </p:grpSpPr>
        <p:grpSp>
          <p:nvGrpSpPr>
            <p:cNvPr id="289" name="Shape 289"/>
            <p:cNvGrpSpPr/>
            <p:nvPr/>
          </p:nvGrpSpPr>
          <p:grpSpPr>
            <a:xfrm>
              <a:off x="3962" y="1770"/>
              <a:ext cx="921" cy="633"/>
              <a:chOff x="4317" y="2295"/>
              <a:chExt cx="921" cy="633"/>
            </a:xfrm>
          </p:grpSpPr>
          <p:pic>
            <p:nvPicPr>
              <p:cNvPr id="290" name="Shape 290"/>
              <p:cNvPicPr preferRelativeResize="0"/>
              <p:nvPr/>
            </p:nvPicPr>
            <p:blipFill rotWithShape="1">
              <a:blip r:embed="rId3">
                <a:alphaModFix/>
              </a:blip>
              <a:srcRect b="13498" l="58501" r="15750" t="64500"/>
              <a:stretch/>
            </p:blipFill>
            <p:spPr>
              <a:xfrm>
                <a:off x="4317" y="2336"/>
                <a:ext cx="921" cy="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" name="Shape 291"/>
              <p:cNvSpPr/>
              <p:nvPr/>
            </p:nvSpPr>
            <p:spPr>
              <a:xfrm>
                <a:off x="4455" y="2295"/>
                <a:ext cx="60" cy="7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92" name="Shape 292"/>
            <p:cNvSpPr/>
            <p:nvPr/>
          </p:nvSpPr>
          <p:spPr>
            <a:xfrm>
              <a:off x="4201" y="2174"/>
              <a:ext cx="478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22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liver</a:t>
              </a:r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2153114" y="1812459"/>
            <a:ext cx="1987160" cy="1047750"/>
            <a:chOff x="870" y="1201"/>
            <a:chExt cx="1252" cy="660"/>
          </a:xfrm>
        </p:grpSpPr>
        <p:grpSp>
          <p:nvGrpSpPr>
            <p:cNvPr id="294" name="Shape 294"/>
            <p:cNvGrpSpPr/>
            <p:nvPr/>
          </p:nvGrpSpPr>
          <p:grpSpPr>
            <a:xfrm>
              <a:off x="1282" y="1201"/>
              <a:ext cx="840" cy="449"/>
              <a:chOff x="4377" y="1361"/>
              <a:chExt cx="840" cy="449"/>
            </a:xfrm>
          </p:grpSpPr>
          <p:pic>
            <p:nvPicPr>
              <p:cNvPr id="295" name="Shape 295"/>
              <p:cNvPicPr preferRelativeResize="0"/>
              <p:nvPr/>
            </p:nvPicPr>
            <p:blipFill rotWithShape="1">
              <a:blip r:embed="rId3">
                <a:alphaModFix/>
              </a:blip>
              <a:srcRect b="60750" l="39375" r="37125" t="25500"/>
              <a:stretch/>
            </p:blipFill>
            <p:spPr>
              <a:xfrm>
                <a:off x="4377" y="1361"/>
                <a:ext cx="840" cy="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" name="Shape 296"/>
              <p:cNvSpPr/>
              <p:nvPr/>
            </p:nvSpPr>
            <p:spPr>
              <a:xfrm>
                <a:off x="5080" y="1655"/>
                <a:ext cx="85" cy="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4410" y="1715"/>
                <a:ext cx="85" cy="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98" name="Shape 298"/>
            <p:cNvSpPr/>
            <p:nvPr/>
          </p:nvSpPr>
          <p:spPr>
            <a:xfrm>
              <a:off x="870" y="1376"/>
              <a:ext cx="937" cy="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1" sz="2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pancreas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2680164" y="5762625"/>
            <a:ext cx="1461355" cy="1095375"/>
            <a:chOff x="1012" y="3620"/>
            <a:chExt cx="921" cy="690"/>
          </a:xfrm>
        </p:grpSpPr>
        <p:grpSp>
          <p:nvGrpSpPr>
            <p:cNvPr id="300" name="Shape 300"/>
            <p:cNvGrpSpPr/>
            <p:nvPr/>
          </p:nvGrpSpPr>
          <p:grpSpPr>
            <a:xfrm>
              <a:off x="1012" y="3620"/>
              <a:ext cx="921" cy="633"/>
              <a:chOff x="4317" y="2295"/>
              <a:chExt cx="921" cy="633"/>
            </a:xfrm>
          </p:grpSpPr>
          <p:pic>
            <p:nvPicPr>
              <p:cNvPr id="301" name="Shape 301"/>
              <p:cNvPicPr preferRelativeResize="0"/>
              <p:nvPr/>
            </p:nvPicPr>
            <p:blipFill rotWithShape="1">
              <a:blip r:embed="rId3">
                <a:alphaModFix/>
              </a:blip>
              <a:srcRect b="13498" l="58501" r="15750" t="64500"/>
              <a:stretch/>
            </p:blipFill>
            <p:spPr>
              <a:xfrm>
                <a:off x="4317" y="2336"/>
                <a:ext cx="921" cy="5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" name="Shape 302"/>
              <p:cNvSpPr/>
              <p:nvPr/>
            </p:nvSpPr>
            <p:spPr>
              <a:xfrm>
                <a:off x="4455" y="2295"/>
                <a:ext cx="60" cy="7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03" name="Shape 303"/>
            <p:cNvSpPr/>
            <p:nvPr/>
          </p:nvSpPr>
          <p:spPr>
            <a:xfrm>
              <a:off x="1261" y="4041"/>
              <a:ext cx="478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22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liver</a:t>
              </a:r>
            </a:p>
          </p:txBody>
        </p:sp>
      </p:grpSp>
      <p:sp>
        <p:nvSpPr>
          <p:cNvPr id="304" name="Shape 304"/>
          <p:cNvSpPr/>
          <p:nvPr/>
        </p:nvSpPr>
        <p:spPr>
          <a:xfrm>
            <a:off x="3986676" y="1436688"/>
            <a:ext cx="2357438" cy="2357437"/>
          </a:xfrm>
          <a:custGeom>
            <a:pathLst>
              <a:path extrusionOk="0" h="120000" w="120000">
                <a:moveTo>
                  <a:pt x="97688" y="85083"/>
                </a:moveTo>
                <a:cubicBezTo>
                  <a:pt x="102633" y="77655"/>
                  <a:pt x="105277" y="68922"/>
                  <a:pt x="105277" y="60000"/>
                </a:cubicBezTo>
                <a:cubicBezTo>
                  <a:pt x="105277" y="34988"/>
                  <a:pt x="85005" y="14722"/>
                  <a:pt x="60000" y="14722"/>
                </a:cubicBezTo>
                <a:cubicBezTo>
                  <a:pt x="34988" y="14722"/>
                  <a:pt x="14722" y="34988"/>
                  <a:pt x="14722" y="60000"/>
                </a:cubicBezTo>
                <a:cubicBezTo>
                  <a:pt x="14716" y="77294"/>
                  <a:pt x="24577" y="93083"/>
                  <a:pt x="40116" y="100677"/>
                </a:cubicBezTo>
                <a:lnTo>
                  <a:pt x="33655" y="113905"/>
                </a:lnTo>
                <a:cubicBezTo>
                  <a:pt x="13055" y="103838"/>
                  <a:pt x="0" y="82922"/>
                  <a:pt x="0" y="60000"/>
                </a:cubicBezTo>
                <a:cubicBezTo>
                  <a:pt x="0" y="26861"/>
                  <a:pt x="26861" y="0"/>
                  <a:pt x="60000" y="0"/>
                </a:cubicBezTo>
                <a:cubicBezTo>
                  <a:pt x="93133" y="0"/>
                  <a:pt x="120000" y="26861"/>
                  <a:pt x="120000" y="60000"/>
                </a:cubicBezTo>
                <a:cubicBezTo>
                  <a:pt x="119994" y="71827"/>
                  <a:pt x="116500" y="83394"/>
                  <a:pt x="109944" y="93244"/>
                </a:cubicBezTo>
                <a:lnTo>
                  <a:pt x="122433" y="101555"/>
                </a:lnTo>
                <a:lnTo>
                  <a:pt x="91427" y="107777"/>
                </a:lnTo>
                <a:lnTo>
                  <a:pt x="85200" y="76772"/>
                </a:lnTo>
                <a:lnTo>
                  <a:pt x="97688" y="85083"/>
                </a:lnTo>
                <a:close/>
              </a:path>
            </a:pathLst>
          </a:custGeom>
          <a:solidFill>
            <a:srgbClr val="FFEA18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Shape 305"/>
          <p:cNvSpPr/>
          <p:nvPr/>
        </p:nvSpPr>
        <p:spPr>
          <a:xfrm rot="10800000">
            <a:off x="3986676" y="4246563"/>
            <a:ext cx="2357438" cy="2357437"/>
          </a:xfrm>
          <a:custGeom>
            <a:pathLst>
              <a:path extrusionOk="0" h="120000" w="120000">
                <a:moveTo>
                  <a:pt x="88716" y="95505"/>
                </a:moveTo>
                <a:cubicBezTo>
                  <a:pt x="99438" y="86838"/>
                  <a:pt x="105672" y="73783"/>
                  <a:pt x="105672" y="60000"/>
                </a:cubicBezTo>
                <a:cubicBezTo>
                  <a:pt x="105672" y="34772"/>
                  <a:pt x="85222" y="14327"/>
                  <a:pt x="60000" y="14327"/>
                </a:cubicBezTo>
                <a:cubicBezTo>
                  <a:pt x="34772" y="14327"/>
                  <a:pt x="14327" y="34772"/>
                  <a:pt x="14327" y="60000"/>
                </a:cubicBezTo>
                <a:cubicBezTo>
                  <a:pt x="14322" y="78972"/>
                  <a:pt x="26055" y="95972"/>
                  <a:pt x="43800" y="102700"/>
                </a:cubicBezTo>
                <a:lnTo>
                  <a:pt x="38716" y="116100"/>
                </a:lnTo>
                <a:cubicBezTo>
                  <a:pt x="15411" y="107255"/>
                  <a:pt x="0" y="84927"/>
                  <a:pt x="0" y="60000"/>
                </a:cubicBezTo>
                <a:cubicBezTo>
                  <a:pt x="0" y="26861"/>
                  <a:pt x="26861" y="0"/>
                  <a:pt x="60000" y="0"/>
                </a:cubicBezTo>
                <a:cubicBezTo>
                  <a:pt x="93133" y="0"/>
                  <a:pt x="120000" y="26861"/>
                  <a:pt x="120000" y="60000"/>
                </a:cubicBezTo>
                <a:cubicBezTo>
                  <a:pt x="119994" y="78111"/>
                  <a:pt x="111811" y="95255"/>
                  <a:pt x="97727" y="106650"/>
                </a:cubicBezTo>
                <a:lnTo>
                  <a:pt x="107161" y="118311"/>
                </a:lnTo>
                <a:lnTo>
                  <a:pt x="75994" y="115022"/>
                </a:lnTo>
                <a:lnTo>
                  <a:pt x="79283" y="83844"/>
                </a:lnTo>
                <a:lnTo>
                  <a:pt x="88716" y="95505"/>
                </a:lnTo>
                <a:close/>
              </a:path>
            </a:pathLst>
          </a:custGeom>
          <a:solidFill>
            <a:srgbClr val="FFEA18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3843801" y="3635375"/>
            <a:ext cx="2627313" cy="6111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blood sugar level</a:t>
            </a:r>
          </a:p>
        </p:txBody>
      </p:sp>
      <p:sp>
        <p:nvSpPr>
          <p:cNvPr id="307" name="Shape 307"/>
          <p:cNvSpPr/>
          <p:nvPr/>
        </p:nvSpPr>
        <p:spPr>
          <a:xfrm>
            <a:off x="4288301" y="1270000"/>
            <a:ext cx="1746250" cy="365125"/>
          </a:xfrm>
          <a:prstGeom prst="ellipse">
            <a:avLst/>
          </a:prstGeom>
          <a:solidFill>
            <a:srgbClr val="CCFF66"/>
          </a:solidFill>
          <a:ln cap="flat" cmpd="sng" w="952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2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insulin</a:t>
            </a:r>
          </a:p>
        </p:txBody>
      </p:sp>
      <p:sp>
        <p:nvSpPr>
          <p:cNvPr id="308" name="Shape 308"/>
          <p:cNvSpPr/>
          <p:nvPr/>
        </p:nvSpPr>
        <p:spPr>
          <a:xfrm>
            <a:off x="5402726" y="1843088"/>
            <a:ext cx="1509713" cy="1190625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body 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cells take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up sugar 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from blood</a:t>
            </a:r>
          </a:p>
        </p:txBody>
      </p:sp>
      <p:sp>
        <p:nvSpPr>
          <p:cNvPr id="309" name="Shape 309"/>
          <p:cNvSpPr/>
          <p:nvPr/>
        </p:nvSpPr>
        <p:spPr>
          <a:xfrm>
            <a:off x="7009276" y="1843088"/>
            <a:ext cx="1539875" cy="64135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liver stores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sugar</a:t>
            </a:r>
          </a:p>
        </p:txBody>
      </p:sp>
      <p:sp>
        <p:nvSpPr>
          <p:cNvPr id="310" name="Shape 310"/>
          <p:cNvSpPr/>
          <p:nvPr/>
        </p:nvSpPr>
        <p:spPr>
          <a:xfrm>
            <a:off x="8645989" y="1843088"/>
            <a:ext cx="1158875" cy="64135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reduces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appetite</a:t>
            </a:r>
          </a:p>
        </p:txBody>
      </p:sp>
      <p:sp>
        <p:nvSpPr>
          <p:cNvPr id="311" name="Shape 311"/>
          <p:cNvSpPr/>
          <p:nvPr/>
        </p:nvSpPr>
        <p:spPr>
          <a:xfrm>
            <a:off x="4288301" y="6397625"/>
            <a:ext cx="1746250" cy="365125"/>
          </a:xfrm>
          <a:prstGeom prst="ellipse">
            <a:avLst/>
          </a:prstGeom>
          <a:solidFill>
            <a:srgbClr val="CCFF66"/>
          </a:solidFill>
          <a:ln cap="flat" cmpd="sng" w="952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2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glucagon</a:t>
            </a:r>
          </a:p>
        </p:txBody>
      </p:sp>
      <p:grpSp>
        <p:nvGrpSpPr>
          <p:cNvPr id="312" name="Shape 312"/>
          <p:cNvGrpSpPr/>
          <p:nvPr/>
        </p:nvGrpSpPr>
        <p:grpSpPr>
          <a:xfrm>
            <a:off x="6363164" y="5153037"/>
            <a:ext cx="1874837" cy="893765"/>
            <a:chOff x="3517" y="3246"/>
            <a:chExt cx="1181" cy="563"/>
          </a:xfrm>
        </p:grpSpPr>
        <p:grpSp>
          <p:nvGrpSpPr>
            <p:cNvPr id="313" name="Shape 313"/>
            <p:cNvGrpSpPr/>
            <p:nvPr/>
          </p:nvGrpSpPr>
          <p:grpSpPr>
            <a:xfrm>
              <a:off x="3517" y="3246"/>
              <a:ext cx="840" cy="449"/>
              <a:chOff x="4377" y="1361"/>
              <a:chExt cx="840" cy="449"/>
            </a:xfrm>
          </p:grpSpPr>
          <p:pic>
            <p:nvPicPr>
              <p:cNvPr id="314" name="Shape 314"/>
              <p:cNvPicPr preferRelativeResize="0"/>
              <p:nvPr/>
            </p:nvPicPr>
            <p:blipFill rotWithShape="1">
              <a:blip r:embed="rId3">
                <a:alphaModFix/>
              </a:blip>
              <a:srcRect b="60750" l="39375" r="37125" t="25500"/>
              <a:stretch/>
            </p:blipFill>
            <p:spPr>
              <a:xfrm>
                <a:off x="4377" y="1361"/>
                <a:ext cx="840" cy="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5" name="Shape 315"/>
              <p:cNvSpPr/>
              <p:nvPr/>
            </p:nvSpPr>
            <p:spPr>
              <a:xfrm>
                <a:off x="5080" y="1655"/>
                <a:ext cx="85" cy="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6" name="Shape 316"/>
              <p:cNvSpPr/>
              <p:nvPr/>
            </p:nvSpPr>
            <p:spPr>
              <a:xfrm>
                <a:off x="4410" y="1715"/>
                <a:ext cx="85" cy="95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17" name="Shape 317"/>
            <p:cNvSpPr/>
            <p:nvPr/>
          </p:nvSpPr>
          <p:spPr>
            <a:xfrm>
              <a:off x="3761" y="3538"/>
              <a:ext cx="937" cy="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2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pancreas</a:t>
              </a:r>
            </a:p>
          </p:txBody>
        </p:sp>
      </p:grpSp>
      <p:sp>
        <p:nvSpPr>
          <p:cNvPr id="318" name="Shape 318"/>
          <p:cNvSpPr/>
          <p:nvPr/>
        </p:nvSpPr>
        <p:spPr>
          <a:xfrm>
            <a:off x="3335801" y="4892675"/>
            <a:ext cx="1201738" cy="915988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liver 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releases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sugar</a:t>
            </a:r>
          </a:p>
        </p:txBody>
      </p:sp>
      <p:sp>
        <p:nvSpPr>
          <p:cNvPr id="319" name="Shape 319"/>
          <p:cNvSpPr/>
          <p:nvPr/>
        </p:nvSpPr>
        <p:spPr>
          <a:xfrm>
            <a:off x="2110251" y="5167313"/>
            <a:ext cx="1130300" cy="64135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triggers</a:t>
            </a:r>
            <a:b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2000">
                <a:solidFill>
                  <a:srgbClr val="0101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hunger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3067514" y="3190875"/>
            <a:ext cx="1022350" cy="482600"/>
            <a:chOff x="1441" y="2010"/>
            <a:chExt cx="644" cy="304"/>
          </a:xfrm>
        </p:grpSpPr>
        <p:sp>
          <p:nvSpPr>
            <p:cNvPr id="321" name="Shape 321"/>
            <p:cNvSpPr/>
            <p:nvPr/>
          </p:nvSpPr>
          <p:spPr>
            <a:xfrm>
              <a:off x="1880" y="2010"/>
              <a:ext cx="205" cy="280"/>
            </a:xfrm>
            <a:prstGeom prst="upArrow">
              <a:avLst>
                <a:gd fmla="val 50000" name="adj1"/>
                <a:gd fmla="val 34146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1441" y="2026"/>
              <a:ext cx="52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1800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high</a:t>
              </a:r>
            </a:p>
          </p:txBody>
        </p:sp>
      </p:grpSp>
      <p:grpSp>
        <p:nvGrpSpPr>
          <p:cNvPr id="323" name="Shape 323"/>
          <p:cNvGrpSpPr/>
          <p:nvPr/>
        </p:nvGrpSpPr>
        <p:grpSpPr>
          <a:xfrm>
            <a:off x="6225051" y="4176713"/>
            <a:ext cx="873125" cy="514350"/>
            <a:chOff x="3430" y="2631"/>
            <a:chExt cx="550" cy="324"/>
          </a:xfrm>
        </p:grpSpPr>
        <p:sp>
          <p:nvSpPr>
            <p:cNvPr id="324" name="Shape 324"/>
            <p:cNvSpPr/>
            <p:nvPr/>
          </p:nvSpPr>
          <p:spPr>
            <a:xfrm flipH="1" rot="10800000">
              <a:off x="3430" y="2675"/>
              <a:ext cx="205" cy="280"/>
            </a:xfrm>
            <a:prstGeom prst="upArrow">
              <a:avLst>
                <a:gd fmla="val 50000" name="adj1"/>
                <a:gd fmla="val 34146" name="adj2"/>
              </a:avLst>
            </a:pr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3544" y="2631"/>
              <a:ext cx="436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rPr b="1" lang="en-US" sz="1800">
                  <a:solidFill>
                    <a:srgbClr val="CC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low</a:t>
              </a:r>
            </a:p>
          </p:txBody>
        </p:sp>
      </p:grpSp>
      <p:sp>
        <p:nvSpPr>
          <p:cNvPr id="326" name="Shape 326"/>
          <p:cNvSpPr/>
          <p:nvPr/>
        </p:nvSpPr>
        <p:spPr>
          <a:xfrm>
            <a:off x="7864939" y="6253163"/>
            <a:ext cx="2058987" cy="579437"/>
          </a:xfrm>
          <a:prstGeom prst="rect">
            <a:avLst/>
          </a:prstGeom>
          <a:solidFill>
            <a:srgbClr val="FFEA1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</a:t>
            </a:r>
          </a:p>
        </p:txBody>
      </p:sp>
      <p:sp>
        <p:nvSpPr>
          <p:cNvPr id="327" name="Shape 327"/>
          <p:cNvSpPr/>
          <p:nvPr/>
        </p:nvSpPr>
        <p:spPr>
          <a:xfrm>
            <a:off x="779926" y="28575"/>
            <a:ext cx="2714625" cy="579438"/>
          </a:xfrm>
          <a:prstGeom prst="rect">
            <a:avLst/>
          </a:prstGeom>
          <a:solidFill>
            <a:srgbClr val="FFEA18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32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Homeostasis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Homeostasis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46111" y="1673352"/>
            <a:ext cx="6494918" cy="4573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Homeostasis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 Maintenance of internal equilibrium by a variety of physiological means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process:</a:t>
            </a:r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entury Gothic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Sense</a:t>
            </a:r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entury Gothic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Integrate information</a:t>
            </a:r>
          </a:p>
          <a:p>
            <a:pPr indent="-342900" lvl="1" marL="8001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entury Gothic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 systems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involved</a:t>
            </a:r>
          </a:p>
        </p:txBody>
      </p:sp>
      <p:pic>
        <p:nvPicPr>
          <p:cNvPr descr="figure_20_13.jpg" id="335" name="Shape 33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803" y="1288709"/>
            <a:ext cx="3942426" cy="510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Aspects of Homeostasis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845406" y="1673352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Three key variables: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Temperature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balance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▶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Fluid balance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organ systems involved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Fluid balance </a:t>
            </a:r>
            <a:r>
              <a:rPr b="0" i="1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strongly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tied to water balance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balance </a:t>
            </a:r>
            <a:r>
              <a:rPr b="0" i="1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strongly</a:t>
            </a: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tied to temperature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figure_20_16.jpg" id="343" name="Shape 3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6272"/>
          <a:stretch/>
        </p:blipFill>
        <p:spPr>
          <a:xfrm>
            <a:off x="5109734" y="1673352"/>
            <a:ext cx="6208943" cy="363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 Systems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1103313" y="1298216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2192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Positive Feedback</a:t>
            </a:r>
          </a:p>
        </p:txBody>
      </p:sp>
      <p:sp>
        <p:nvSpPr>
          <p:cNvPr id="350" name="Shape 350"/>
          <p:cNvSpPr txBox="1"/>
          <p:nvPr>
            <p:ph idx="3" type="body"/>
          </p:nvPr>
        </p:nvSpPr>
        <p:spPr>
          <a:xfrm>
            <a:off x="6099972" y="1298467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2192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Negative Feedback</a:t>
            </a:r>
          </a:p>
        </p:txBody>
      </p:sp>
      <p:pic>
        <p:nvPicPr>
          <p:cNvPr descr="figure_20_15.jpg" id="351" name="Shape 35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16690"/>
          <a:stretch/>
        </p:blipFill>
        <p:spPr>
          <a:xfrm>
            <a:off x="6099971" y="2005693"/>
            <a:ext cx="4110829" cy="4227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7.jpg" id="352" name="Shape 35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19461"/>
          <a:stretch/>
        </p:blipFill>
        <p:spPr>
          <a:xfrm>
            <a:off x="1103313" y="2005693"/>
            <a:ext cx="4416287" cy="42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604546" y="452718"/>
            <a:ext cx="10742325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15900" lvl="0" marL="0" marR="0" rtl="0" algn="l">
              <a:spcBef>
                <a:spcPts val="0"/>
              </a:spcBef>
              <a:buClr>
                <a:schemeClr val="lt2"/>
              </a:buClr>
              <a:buSzPts val="3400"/>
              <a:buFont typeface="Century Gothic"/>
              <a:buNone/>
            </a:pPr>
            <a:r>
              <a:rPr b="0" i="0" lang="en-US" sz="3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Daily Study Guide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1103311" y="1676400"/>
            <a:ext cx="9904657" cy="4674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A: Explain how an organism maintains homeostasis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Define homeostasis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&amp; contrast how positive &amp; negative feedback systems are used to maintain homeostasis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Compare &amp; contrast how different organisms use regulating or conforming mechanisms to control key variables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B: Organize functions within levels and explain relationships between levels of biological organization (cell, tissue, organ, organ system, organism)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Define physiology and anatomy, and explain the difference between the two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Explain the basic functions that must be performed by all organisms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Describe the additional functions that multicellular organisms must perform</a:t>
            </a:r>
          </a:p>
          <a:p>
            <a:pPr indent="-91440" lvl="1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91440" lvl="1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C: Digestive System: Know the important parts and their functions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accen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Physiology</a:t>
            </a: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</a:t>
            </a:r>
            <a:r>
              <a:rPr b="0" i="0" lang="en-US" sz="4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Anatomy</a:t>
            </a: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5654493" y="1668870"/>
            <a:ext cx="5579564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Physiology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study of the </a:t>
            </a:r>
            <a:r>
              <a:rPr b="0" i="1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</a:t>
            </a:r>
            <a:r>
              <a:rPr b="0" i="1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processes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performed by living organisms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Anatomy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study of the </a:t>
            </a:r>
            <a:r>
              <a:rPr b="0" i="1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structures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living organisms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Often studied together</a:t>
            </a:r>
          </a:p>
        </p:txBody>
      </p:sp>
      <p:pic>
        <p:nvPicPr>
          <p:cNvPr descr="figure_20_01.jpg" id="175" name="Shape 1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480" y="1673225"/>
            <a:ext cx="4339453" cy="419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46111" y="452718"/>
            <a:ext cx="9607868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54000" lvl="0" marL="0" marR="0" rtl="0" algn="l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</a:pPr>
            <a:r>
              <a:rPr b="0" i="0" lang="en-US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Levels of organization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874711" y="1665912"/>
            <a:ext cx="5432955" cy="4696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E6C1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groups of cells that perform a specific function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Usually composed of different types of </a:t>
            </a: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tissues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 organs perform multiple functions</a:t>
            </a:r>
          </a:p>
          <a:p>
            <a:pPr indent="-22860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</a:pPr>
            <a:r>
              <a:rPr b="0" i="1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e.g.,</a:t>
            </a: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heart, liver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E6C1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 systems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groups of organs that together perform a complete function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1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e.g., </a:t>
            </a: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digestive tract, respiratory system</a:t>
            </a:r>
          </a:p>
        </p:txBody>
      </p:sp>
      <p:pic>
        <p:nvPicPr>
          <p:cNvPr descr="Figure 20-2.jpg" id="183" name="Shape 18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-444" r="-1103" t="3857"/>
          <a:stretch/>
        </p:blipFill>
        <p:spPr>
          <a:xfrm>
            <a:off x="6536265" y="704681"/>
            <a:ext cx="3855964" cy="587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Animal </a:t>
            </a:r>
            <a:r>
              <a:rPr b="0" i="0" lang="en-US" sz="4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Tissue</a:t>
            </a:r>
          </a:p>
        </p:txBody>
      </p:sp>
      <p:pic>
        <p:nvPicPr>
          <p:cNvPr descr="figure_20_03.jpg" id="190" name="Shape 1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0057" y="1420091"/>
            <a:ext cx="6211887" cy="460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 </a:t>
            </a:r>
            <a:r>
              <a:rPr b="0" i="0" lang="en-US" sz="4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Tissues</a:t>
            </a:r>
          </a:p>
        </p:txBody>
      </p:sp>
      <p:pic>
        <p:nvPicPr>
          <p:cNvPr descr="figure_17_05.jpg" id="197" name="Shape 1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32" r="-34" t="0"/>
          <a:stretch/>
        </p:blipFill>
        <p:spPr>
          <a:xfrm>
            <a:off x="1179286" y="1384451"/>
            <a:ext cx="3556001" cy="487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idx="2" type="body"/>
          </p:nvPr>
        </p:nvSpPr>
        <p:spPr>
          <a:xfrm>
            <a:off x="5089358" y="1720271"/>
            <a:ext cx="5257799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Dermal tissue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performs similar function to epithelial tissue in animals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Vascular tissue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tissue that performs a function similar to circulatory system in animals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Ground tissue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somewhat similar function to connective tissue in animals, but it involves functions that are fulfilled by multiple types of tissue in animals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Plant Organ Systems</a:t>
            </a:r>
          </a:p>
        </p:txBody>
      </p:sp>
      <p:pic>
        <p:nvPicPr>
          <p:cNvPr descr="figure_17_02.jpg" id="205" name="Shape 2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73" r="-97" t="0"/>
          <a:stretch/>
        </p:blipFill>
        <p:spPr>
          <a:xfrm>
            <a:off x="610069" y="1723571"/>
            <a:ext cx="4705788" cy="4532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idx="2" type="body"/>
          </p:nvPr>
        </p:nvSpPr>
        <p:spPr>
          <a:xfrm>
            <a:off x="5654493" y="2056092"/>
            <a:ext cx="4800949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key organs organized into 2 systems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Shoot system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Generally above ground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Leaves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Root system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Generally below ground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Roots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2" type="body"/>
          </p:nvPr>
        </p:nvSpPr>
        <p:spPr>
          <a:xfrm>
            <a:off x="6198516" y="4017819"/>
            <a:ext cx="5674829" cy="2348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organisms need to perform these functions, but have different ways of doing so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animals, we’ll focus on mammalian (including human)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 systems 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that perform these functions</a:t>
            </a:r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Functions: All Organisms</a:t>
            </a:r>
          </a:p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5410907" y="1668870"/>
            <a:ext cx="6286370" cy="2348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Gas exchange → Respiratory system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Water balance</a:t>
            </a: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Urinary/Excretory system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Nutrient processing → Digestive system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Fight invasion → Immune system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Sense &amp; respond to environment → Nervous system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Reproduce → Reproductive system</a:t>
            </a:r>
          </a:p>
        </p:txBody>
      </p:sp>
      <p:sp>
        <p:nvSpPr>
          <p:cNvPr id="215" name="Shape 215"/>
          <p:cNvSpPr/>
          <p:nvPr/>
        </p:nvSpPr>
        <p:spPr>
          <a:xfrm>
            <a:off x="1434961" y="3036961"/>
            <a:ext cx="1764792" cy="156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figure_20_12_01.jpg"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484" y="3036961"/>
            <a:ext cx="1725342" cy="1556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6.jpg" id="217" name="Shape 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2" y="4630966"/>
            <a:ext cx="1827852" cy="1547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5.jpg" id="218" name="Shape 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239" y="4630966"/>
            <a:ext cx="1801185" cy="1551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4.jpg" id="219" name="Shape 2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5926" y="4630966"/>
            <a:ext cx="1735935" cy="155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8.jpg" id="220" name="Shape 220"/>
          <p:cNvPicPr preferRelativeResize="0"/>
          <p:nvPr/>
        </p:nvPicPr>
        <p:blipFill rotWithShape="1">
          <a:blip r:embed="rId7">
            <a:alphaModFix/>
          </a:blip>
          <a:srcRect b="0" l="-1" r="0" t="0"/>
          <a:stretch/>
        </p:blipFill>
        <p:spPr>
          <a:xfrm>
            <a:off x="3237199" y="1447801"/>
            <a:ext cx="1766337" cy="1557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7.jpg" id="221" name="Shape 2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37199" y="3036961"/>
            <a:ext cx="1761788" cy="1558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_20_12_03.jpg" id="222" name="Shape 2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36030" y="1447801"/>
            <a:ext cx="1757785" cy="154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Multicellular Functions</a:t>
            </a:r>
          </a:p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5410907" y="1668870"/>
            <a:ext cx="6286370" cy="4787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Multicellular organisms face additional challenges &amp; need to have systems to meet these challenges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Again, for animals, we’ll focus on mammalian organ systems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Communicate between cells → Endocrine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Transport materials → Circulatory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 structure → Skeletal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 → Muscular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 the interior → Integumentary system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Functions provided by multiple organ systems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internal temperature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Balance extra-cellular fluids</a:t>
            </a:r>
          </a:p>
        </p:txBody>
      </p:sp>
      <p:grpSp>
        <p:nvGrpSpPr>
          <p:cNvPr id="230" name="Shape 230"/>
          <p:cNvGrpSpPr/>
          <p:nvPr/>
        </p:nvGrpSpPr>
        <p:grpSpPr>
          <a:xfrm>
            <a:off x="3241536" y="3036307"/>
            <a:ext cx="2002536" cy="1563624"/>
            <a:chOff x="3241536" y="3042033"/>
            <a:chExt cx="2002536" cy="1563624"/>
          </a:xfrm>
        </p:grpSpPr>
        <p:sp>
          <p:nvSpPr>
            <p:cNvPr id="231" name="Shape 231"/>
            <p:cNvSpPr/>
            <p:nvPr/>
          </p:nvSpPr>
          <p:spPr>
            <a:xfrm>
              <a:off x="3241536" y="3042033"/>
              <a:ext cx="2002536" cy="1563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descr="figure_20_12_012.jpg" id="232" name="Shape 2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89191" y="3042033"/>
              <a:ext cx="1704438" cy="15579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Shape 233"/>
          <p:cNvGrpSpPr/>
          <p:nvPr/>
        </p:nvGrpSpPr>
        <p:grpSpPr>
          <a:xfrm>
            <a:off x="1176401" y="3036307"/>
            <a:ext cx="2002536" cy="1563624"/>
            <a:chOff x="1172863" y="3031566"/>
            <a:chExt cx="2002536" cy="1563624"/>
          </a:xfrm>
        </p:grpSpPr>
        <p:sp>
          <p:nvSpPr>
            <p:cNvPr id="234" name="Shape 234"/>
            <p:cNvSpPr/>
            <p:nvPr/>
          </p:nvSpPr>
          <p:spPr>
            <a:xfrm>
              <a:off x="1172863" y="3031566"/>
              <a:ext cx="2002536" cy="1563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descr="figure_20_12_011.jpg" id="235" name="Shape 2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5289" y="3031566"/>
              <a:ext cx="1672442" cy="1557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gure_20_12_010.jpg" id="236" name="Shape 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2506" y="4629980"/>
            <a:ext cx="1991802" cy="155678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241536" y="1442633"/>
            <a:ext cx="2002536" cy="15636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figure_20_12_02.jpg" id="238" name="Shape 238"/>
          <p:cNvPicPr preferRelativeResize="0"/>
          <p:nvPr/>
        </p:nvPicPr>
        <p:blipFill rotWithShape="1">
          <a:blip r:embed="rId6">
            <a:alphaModFix/>
          </a:blip>
          <a:srcRect b="0" l="-1" r="0" t="0"/>
          <a:stretch/>
        </p:blipFill>
        <p:spPr>
          <a:xfrm>
            <a:off x="3241536" y="1442633"/>
            <a:ext cx="1841885" cy="1560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Shape 239"/>
          <p:cNvGrpSpPr/>
          <p:nvPr/>
        </p:nvGrpSpPr>
        <p:grpSpPr>
          <a:xfrm>
            <a:off x="1176401" y="1442633"/>
            <a:ext cx="2002536" cy="1563624"/>
            <a:chOff x="5410907" y="4765089"/>
            <a:chExt cx="2002536" cy="1563624"/>
          </a:xfrm>
        </p:grpSpPr>
        <p:sp>
          <p:nvSpPr>
            <p:cNvPr id="240" name="Shape 240"/>
            <p:cNvSpPr/>
            <p:nvPr/>
          </p:nvSpPr>
          <p:spPr>
            <a:xfrm>
              <a:off x="5410907" y="4765089"/>
              <a:ext cx="2002536" cy="15636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38100" rotWithShape="0" dir="5400000" dist="25400">
                <a:srgbClr val="000000">
                  <a:alpha val="44705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descr="figure_20_12_09.jpg" id="241" name="Shape 2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62741" y="4765089"/>
              <a:ext cx="1695895" cy="15550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646111" y="452718"/>
            <a:ext cx="9404723" cy="99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6700" lvl="0" marL="0" marR="0" rtl="0" algn="l">
              <a:spcBef>
                <a:spcPts val="0"/>
              </a:spcBef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Nutrient Processing</a:t>
            </a:r>
          </a:p>
        </p:txBody>
      </p:sp>
      <p:sp>
        <p:nvSpPr>
          <p:cNvPr id="247" name="Shape 247"/>
          <p:cNvSpPr txBox="1"/>
          <p:nvPr>
            <p:ph idx="2" type="body"/>
          </p:nvPr>
        </p:nvSpPr>
        <p:spPr>
          <a:xfrm>
            <a:off x="5348472" y="1447801"/>
            <a:ext cx="5754957" cy="521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Organs in animal digestive systems are organized to focus on digesting, extracting &amp; storing particular nutrients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have one-way or two-way systems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Different animals have organ systems capable of digesting different materials, e.g., ruminants, such as cows, can extract nutrients from cellulose, but humans cannot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Although plants synthesize their own food via photosynthesis, still need to absorb vital nutrients from soil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root systems have symbiotic relationships with fungi or bacteria that improve absorption of nutrients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Carnivorous plants have structures that attract &amp; capture animals in nutrient-poor soils</a:t>
            </a:r>
            <a:b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6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Venus Fly Trap</a:t>
            </a:r>
          </a:p>
        </p:txBody>
      </p:sp>
      <p:pic>
        <p:nvPicPr>
          <p:cNvPr descr="figure_20_12_01.jpg" id="248" name="Shape 2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609" y="1462833"/>
            <a:ext cx="3544740" cy="3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5">
            <a:alphaModFix/>
          </a:blip>
          <a:srcRect b="2389" l="4356" r="1870" t="6315"/>
          <a:stretch/>
        </p:blipFill>
        <p:spPr>
          <a:xfrm>
            <a:off x="2230678" y="2951163"/>
            <a:ext cx="2972005" cy="37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